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22"/>
  </p:notesMasterIdLst>
  <p:sldIdLst>
    <p:sldId id="256" r:id="rId2"/>
    <p:sldId id="1162" r:id="rId3"/>
    <p:sldId id="1188" r:id="rId4"/>
    <p:sldId id="259" r:id="rId5"/>
    <p:sldId id="257" r:id="rId6"/>
    <p:sldId id="1163" r:id="rId7"/>
    <p:sldId id="1189" r:id="rId8"/>
    <p:sldId id="260" r:id="rId9"/>
    <p:sldId id="292" r:id="rId10"/>
    <p:sldId id="1190" r:id="rId11"/>
    <p:sldId id="1191" r:id="rId12"/>
    <p:sldId id="1192" r:id="rId13"/>
    <p:sldId id="1193" r:id="rId14"/>
    <p:sldId id="1194" r:id="rId15"/>
    <p:sldId id="1195" r:id="rId16"/>
    <p:sldId id="1196" r:id="rId17"/>
    <p:sldId id="1197" r:id="rId18"/>
    <p:sldId id="1198" r:id="rId19"/>
    <p:sldId id="1199" r:id="rId20"/>
    <p:sldId id="340"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06" autoAdjust="0"/>
    <p:restoredTop sz="94291" autoAdjust="0"/>
  </p:normalViewPr>
  <p:slideViewPr>
    <p:cSldViewPr snapToGrid="0">
      <p:cViewPr varScale="1">
        <p:scale>
          <a:sx n="68" d="100"/>
          <a:sy n="68" d="100"/>
        </p:scale>
        <p:origin x="82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EDCAE01-1689-48AD-B35A-0F08F4096F3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77ACF86-B11C-4C50-BE14-0E809EA84846}"/>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F02157-5F9F-4A66-B281-55075486591F}" type="datetimeFigureOut">
              <a:rPr lang="en-US" smtClean="0"/>
              <a:t>1/11/2023</a:t>
            </a:fld>
            <a:endParaRPr lang="en-US"/>
          </a:p>
        </p:txBody>
      </p:sp>
      <p:sp>
        <p:nvSpPr>
          <p:cNvPr id="4" name="Slide Image Placeholder 3">
            <a:extLst>
              <a:ext uri="{FF2B5EF4-FFF2-40B4-BE49-F238E27FC236}">
                <a16:creationId xmlns:a16="http://schemas.microsoft.com/office/drawing/2014/main" id="{9B2BA892-94EC-43EC-9973-913F4B25D5F8}"/>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a:extLst>
              <a:ext uri="{FF2B5EF4-FFF2-40B4-BE49-F238E27FC236}">
                <a16:creationId xmlns:a16="http://schemas.microsoft.com/office/drawing/2014/main" id="{6FB2C14D-485C-4A5A-B03D-00025BCA610E}"/>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A95B9B3C-B429-4A27-AF04-9D312A259633}"/>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a:extLst>
              <a:ext uri="{FF2B5EF4-FFF2-40B4-BE49-F238E27FC236}">
                <a16:creationId xmlns:a16="http://schemas.microsoft.com/office/drawing/2014/main" id="{4211A9B8-1238-47A8-A579-47D001B8751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03EA5A-00B6-42D7-9D71-84A8FB55104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03EA5A-00B6-42D7-9D71-84A8FB551041}" type="slidenum">
              <a:rPr lang="en-US" smtClean="0"/>
              <a:t>9</a:t>
            </a:fld>
            <a:endParaRPr lang="en-US"/>
          </a:p>
        </p:txBody>
      </p:sp>
    </p:spTree>
    <p:extLst>
      <p:ext uri="{BB962C8B-B14F-4D97-AF65-F5344CB8AC3E}">
        <p14:creationId xmlns:p14="http://schemas.microsoft.com/office/powerpoint/2010/main" val="283321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03EA5A-00B6-42D7-9D71-84A8FB551041}" type="slidenum">
              <a:rPr lang="en-US" smtClean="0"/>
              <a:t>11</a:t>
            </a:fld>
            <a:endParaRPr lang="en-US"/>
          </a:p>
        </p:txBody>
      </p:sp>
    </p:spTree>
    <p:extLst>
      <p:ext uri="{BB962C8B-B14F-4D97-AF65-F5344CB8AC3E}">
        <p14:creationId xmlns:p14="http://schemas.microsoft.com/office/powerpoint/2010/main" val="544596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03EA5A-00B6-42D7-9D71-84A8FB551041}" type="slidenum">
              <a:rPr lang="en-US" smtClean="0"/>
              <a:t>13</a:t>
            </a:fld>
            <a:endParaRPr lang="en-US"/>
          </a:p>
        </p:txBody>
      </p:sp>
    </p:spTree>
    <p:extLst>
      <p:ext uri="{BB962C8B-B14F-4D97-AF65-F5344CB8AC3E}">
        <p14:creationId xmlns:p14="http://schemas.microsoft.com/office/powerpoint/2010/main" val="32183488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03EA5A-00B6-42D7-9D71-84A8FB551041}" type="slidenum">
              <a:rPr lang="en-US" smtClean="0"/>
              <a:t>15</a:t>
            </a:fld>
            <a:endParaRPr lang="en-US"/>
          </a:p>
        </p:txBody>
      </p:sp>
    </p:spTree>
    <p:extLst>
      <p:ext uri="{BB962C8B-B14F-4D97-AF65-F5344CB8AC3E}">
        <p14:creationId xmlns:p14="http://schemas.microsoft.com/office/powerpoint/2010/main" val="3121829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E03EA5A-00B6-42D7-9D71-84A8FB551041}" type="slidenum">
              <a:rPr lang="en-US" smtClean="0"/>
              <a:t>17</a:t>
            </a:fld>
            <a:endParaRPr lang="en-US"/>
          </a:p>
        </p:txBody>
      </p:sp>
    </p:spTree>
    <p:extLst>
      <p:ext uri="{BB962C8B-B14F-4D97-AF65-F5344CB8AC3E}">
        <p14:creationId xmlns:p14="http://schemas.microsoft.com/office/powerpoint/2010/main" val="791927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181252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345264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287941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951460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8F317FF-CDED-4CE0-AC10-9F336B829346}" type="datetimeFigureOut">
              <a:rPr lang="en-US" smtClean="0"/>
              <a:t>1/11/2023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246355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8F317FF-CDED-4CE0-AC10-9F336B829346}" type="datetimeFigureOut">
              <a:rPr lang="en-US" smtClean="0"/>
              <a:t>1/11/2023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616870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8F317FF-CDED-4CE0-AC10-9F336B829346}" type="datetimeFigureOut">
              <a:rPr lang="en-US" smtClean="0"/>
              <a:t>1/11/2023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2602797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8F317FF-CDED-4CE0-AC10-9F336B829346}" type="datetimeFigureOut">
              <a:rPr lang="en-US" smtClean="0"/>
              <a:t>1/11/2023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181986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F317FF-CDED-4CE0-AC10-9F336B829346}" type="datetimeFigureOut">
              <a:rPr lang="en-US" smtClean="0"/>
              <a:t>1/11/2023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885061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F317FF-CDED-4CE0-AC10-9F336B829346}" type="datetimeFigureOut">
              <a:rPr lang="en-US" smtClean="0"/>
              <a:t>1/11/2023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26326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F317FF-CDED-4CE0-AC10-9F336B829346}" type="datetimeFigureOut">
              <a:rPr lang="en-US" smtClean="0"/>
              <a:t>1/11/2023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944380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317FF-CDED-4CE0-AC10-9F336B829346}" type="datetimeFigureOut">
              <a:rPr lang="en-US" smtClean="0"/>
              <a:t>1/11/2023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62BC2B-ADEB-48E0-BB97-86AF165896B0}" type="slidenum">
              <a:rPr lang="en-US" smtClean="0"/>
              <a:t>‹#›</a:t>
            </a:fld>
            <a:endParaRPr lang="en-US"/>
          </a:p>
        </p:txBody>
      </p:sp>
    </p:spTree>
    <p:extLst>
      <p:ext uri="{BB962C8B-B14F-4D97-AF65-F5344CB8AC3E}">
        <p14:creationId xmlns:p14="http://schemas.microsoft.com/office/powerpoint/2010/main" val="41461762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05161-ACFE-473F-B752-4385E78467DD}"/>
              </a:ext>
            </a:extLst>
          </p:cNvPr>
          <p:cNvSpPr>
            <a:spLocks noGrp="1"/>
          </p:cNvSpPr>
          <p:nvPr>
            <p:ph type="ctrTitle"/>
          </p:nvPr>
        </p:nvSpPr>
        <p:spPr/>
        <p:txBody>
          <a:bodyPr/>
          <a:lstStyle/>
          <a:p>
            <a:r>
              <a:rPr lang="en-US" dirty="0"/>
              <a:t>Heuristics</a:t>
            </a:r>
          </a:p>
        </p:txBody>
      </p:sp>
      <p:sp>
        <p:nvSpPr>
          <p:cNvPr id="3" name="Subtitle 2">
            <a:extLst>
              <a:ext uri="{FF2B5EF4-FFF2-40B4-BE49-F238E27FC236}">
                <a16:creationId xmlns:a16="http://schemas.microsoft.com/office/drawing/2014/main" id="{AF95A1C1-175A-46AD-B941-54B3481E45AF}"/>
              </a:ext>
            </a:extLst>
          </p:cNvPr>
          <p:cNvSpPr>
            <a:spLocks noGrp="1"/>
          </p:cNvSpPr>
          <p:nvPr>
            <p:ph type="subTitle" idx="1"/>
          </p:nvPr>
        </p:nvSpPr>
        <p:spPr/>
        <p:txBody>
          <a:bodyPr/>
          <a:lstStyle/>
          <a:p>
            <a:r>
              <a:rPr lang="en-US" dirty="0"/>
              <a:t>Lab Section 6</a:t>
            </a:r>
          </a:p>
        </p:txBody>
      </p:sp>
    </p:spTree>
    <p:extLst>
      <p:ext uri="{BB962C8B-B14F-4D97-AF65-F5344CB8AC3E}">
        <p14:creationId xmlns:p14="http://schemas.microsoft.com/office/powerpoint/2010/main" val="13375532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98B4A-134A-4B13-83C8-B59995B2B57B}"/>
              </a:ext>
            </a:extLst>
          </p:cNvPr>
          <p:cNvSpPr>
            <a:spLocks noGrp="1"/>
          </p:cNvSpPr>
          <p:nvPr>
            <p:ph type="title"/>
          </p:nvPr>
        </p:nvSpPr>
        <p:spPr/>
        <p:txBody>
          <a:bodyPr/>
          <a:lstStyle/>
          <a:p>
            <a:r>
              <a:rPr lang="en-US" b="1" dirty="0"/>
              <a:t>Step 2: Selection using fitness </a:t>
            </a:r>
            <a:r>
              <a:rPr lang="en-US" b="1" dirty="0" err="1"/>
              <a:t>funtion</a:t>
            </a:r>
            <a:endParaRPr lang="en-US" dirty="0"/>
          </a:p>
        </p:txBody>
      </p:sp>
      <p:sp>
        <p:nvSpPr>
          <p:cNvPr id="3" name="Content Placeholder 2">
            <a:extLst>
              <a:ext uri="{FF2B5EF4-FFF2-40B4-BE49-F238E27FC236}">
                <a16:creationId xmlns:a16="http://schemas.microsoft.com/office/drawing/2014/main" id="{3493880A-609B-4481-8F2D-A51B80B82D87}"/>
              </a:ext>
            </a:extLst>
          </p:cNvPr>
          <p:cNvSpPr>
            <a:spLocks noGrp="1"/>
          </p:cNvSpPr>
          <p:nvPr>
            <p:ph idx="1"/>
          </p:nvPr>
        </p:nvSpPr>
        <p:spPr/>
        <p:txBody>
          <a:bodyPr/>
          <a:lstStyle/>
          <a:p>
            <a:r>
              <a:rPr lang="en-US" dirty="0"/>
              <a:t>First, the fitness score of each individual is calculated by an objective function, which is decided based on the respective problem. </a:t>
            </a:r>
          </a:p>
          <a:p>
            <a:r>
              <a:rPr lang="en-US" dirty="0"/>
              <a:t>This fitness score is an indication of how suitable the respective solution is for the problem. </a:t>
            </a:r>
          </a:p>
          <a:p>
            <a:r>
              <a:rPr lang="en-US" dirty="0"/>
              <a:t>During each successive generation a portion of the current population with relatively higher fitness scores is allowed to move to the next stage. </a:t>
            </a:r>
          </a:p>
          <a:p>
            <a:r>
              <a:rPr lang="en-US" dirty="0"/>
              <a:t>Various schemes may be used in the selection stage, such as tournament selection, rank-based selection, roulette wheel selection, elitism selection, </a:t>
            </a:r>
            <a:r>
              <a:rPr lang="en-US" dirty="0" err="1"/>
              <a:t>etc</a:t>
            </a:r>
            <a:endParaRPr lang="en-US" dirty="0"/>
          </a:p>
        </p:txBody>
      </p:sp>
      <p:sp>
        <p:nvSpPr>
          <p:cNvPr id="4" name="Slide Number Placeholder 3">
            <a:extLst>
              <a:ext uri="{FF2B5EF4-FFF2-40B4-BE49-F238E27FC236}">
                <a16:creationId xmlns:a16="http://schemas.microsoft.com/office/drawing/2014/main" id="{0158959C-82A3-41EB-86B6-F61D1129363B}"/>
              </a:ext>
            </a:extLst>
          </p:cNvPr>
          <p:cNvSpPr>
            <a:spLocks noGrp="1"/>
          </p:cNvSpPr>
          <p:nvPr>
            <p:ph type="sldNum" sz="quarter" idx="12"/>
          </p:nvPr>
        </p:nvSpPr>
        <p:spPr/>
        <p:txBody>
          <a:bodyPr>
            <a:normAutofit/>
          </a:bodyPr>
          <a:lstStyle/>
          <a:p>
            <a:fld id="{4FAB73BC-B049-4115-A692-8D63A059BFB8}" type="slidenum">
              <a:rPr lang="en-US" smtClean="0"/>
              <a:t>10</a:t>
            </a:fld>
            <a:endParaRPr lang="en-US" dirty="0"/>
          </a:p>
        </p:txBody>
      </p:sp>
    </p:spTree>
    <p:extLst>
      <p:ext uri="{BB962C8B-B14F-4D97-AF65-F5344CB8AC3E}">
        <p14:creationId xmlns:p14="http://schemas.microsoft.com/office/powerpoint/2010/main" val="1270797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97222-89A6-498E-A428-31CBD5343941}"/>
              </a:ext>
            </a:extLst>
          </p:cNvPr>
          <p:cNvSpPr>
            <a:spLocks noGrp="1"/>
          </p:cNvSpPr>
          <p:nvPr>
            <p:ph type="title"/>
          </p:nvPr>
        </p:nvSpPr>
        <p:spPr>
          <a:xfrm>
            <a:off x="697523" y="43574"/>
            <a:ext cx="10515600" cy="1325563"/>
          </a:xfrm>
        </p:spPr>
        <p:txBody>
          <a:bodyPr/>
          <a:lstStyle/>
          <a:p>
            <a:r>
              <a:rPr lang="en-US" dirty="0"/>
              <a:t>Selection</a:t>
            </a:r>
          </a:p>
        </p:txBody>
      </p:sp>
      <p:sp>
        <p:nvSpPr>
          <p:cNvPr id="5" name="Slide Number Placeholder 4">
            <a:extLst>
              <a:ext uri="{FF2B5EF4-FFF2-40B4-BE49-F238E27FC236}">
                <a16:creationId xmlns:a16="http://schemas.microsoft.com/office/drawing/2014/main" id="{A80338AB-1186-4DFC-8E5B-AE743C47848D}"/>
              </a:ext>
            </a:extLst>
          </p:cNvPr>
          <p:cNvSpPr>
            <a:spLocks noGrp="1"/>
          </p:cNvSpPr>
          <p:nvPr>
            <p:ph type="sldNum" sz="quarter" idx="12"/>
          </p:nvPr>
        </p:nvSpPr>
        <p:spPr/>
        <p:txBody>
          <a:bodyPr>
            <a:normAutofit/>
          </a:bodyPr>
          <a:lstStyle/>
          <a:p>
            <a:fld id="{4FAB73BC-B049-4115-A692-8D63A059BFB8}" type="slidenum">
              <a:rPr lang="en-US" smtClean="0"/>
              <a:t>11</a:t>
            </a:fld>
            <a:endParaRPr lang="en-US" dirty="0"/>
          </a:p>
        </p:txBody>
      </p:sp>
      <p:pic>
        <p:nvPicPr>
          <p:cNvPr id="3" name="Picture 2">
            <a:extLst>
              <a:ext uri="{FF2B5EF4-FFF2-40B4-BE49-F238E27FC236}">
                <a16:creationId xmlns:a16="http://schemas.microsoft.com/office/drawing/2014/main" id="{3B451C58-298F-4B3F-81BD-314D9F29E623}"/>
              </a:ext>
            </a:extLst>
          </p:cNvPr>
          <p:cNvPicPr>
            <a:picLocks noChangeAspect="1"/>
          </p:cNvPicPr>
          <p:nvPr/>
        </p:nvPicPr>
        <p:blipFill>
          <a:blip r:embed="rId3"/>
          <a:stretch>
            <a:fillRect/>
          </a:stretch>
        </p:blipFill>
        <p:spPr>
          <a:xfrm>
            <a:off x="3291841" y="373909"/>
            <a:ext cx="7779432" cy="6117399"/>
          </a:xfrm>
          <a:prstGeom prst="rect">
            <a:avLst/>
          </a:prstGeom>
        </p:spPr>
      </p:pic>
    </p:spTree>
    <p:extLst>
      <p:ext uri="{BB962C8B-B14F-4D97-AF65-F5344CB8AC3E}">
        <p14:creationId xmlns:p14="http://schemas.microsoft.com/office/powerpoint/2010/main" val="12702356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98B4A-134A-4B13-83C8-B59995B2B57B}"/>
              </a:ext>
            </a:extLst>
          </p:cNvPr>
          <p:cNvSpPr>
            <a:spLocks noGrp="1"/>
          </p:cNvSpPr>
          <p:nvPr>
            <p:ph type="title"/>
          </p:nvPr>
        </p:nvSpPr>
        <p:spPr/>
        <p:txBody>
          <a:bodyPr/>
          <a:lstStyle/>
          <a:p>
            <a:r>
              <a:rPr lang="en-US" b="1" dirty="0"/>
              <a:t>Step 3: Crossover</a:t>
            </a:r>
            <a:endParaRPr lang="en-US" dirty="0"/>
          </a:p>
        </p:txBody>
      </p:sp>
      <p:sp>
        <p:nvSpPr>
          <p:cNvPr id="3" name="Content Placeholder 2">
            <a:extLst>
              <a:ext uri="{FF2B5EF4-FFF2-40B4-BE49-F238E27FC236}">
                <a16:creationId xmlns:a16="http://schemas.microsoft.com/office/drawing/2014/main" id="{3493880A-609B-4481-8F2D-A51B80B82D87}"/>
              </a:ext>
            </a:extLst>
          </p:cNvPr>
          <p:cNvSpPr>
            <a:spLocks noGrp="1"/>
          </p:cNvSpPr>
          <p:nvPr>
            <p:ph idx="1"/>
          </p:nvPr>
        </p:nvSpPr>
        <p:spPr/>
        <p:txBody>
          <a:bodyPr/>
          <a:lstStyle/>
          <a:p>
            <a:r>
              <a:rPr lang="en-US" dirty="0"/>
              <a:t>Crossover involves the reproduction of a new generation from the selected individuals. </a:t>
            </a:r>
          </a:p>
          <a:p>
            <a:r>
              <a:rPr lang="en-US" dirty="0"/>
              <a:t>It is a genetic operation used to combine the genetic information of two parents in order to generate new offspring.</a:t>
            </a:r>
          </a:p>
        </p:txBody>
      </p:sp>
      <p:sp>
        <p:nvSpPr>
          <p:cNvPr id="4" name="Slide Number Placeholder 3">
            <a:extLst>
              <a:ext uri="{FF2B5EF4-FFF2-40B4-BE49-F238E27FC236}">
                <a16:creationId xmlns:a16="http://schemas.microsoft.com/office/drawing/2014/main" id="{0158959C-82A3-41EB-86B6-F61D1129363B}"/>
              </a:ext>
            </a:extLst>
          </p:cNvPr>
          <p:cNvSpPr>
            <a:spLocks noGrp="1"/>
          </p:cNvSpPr>
          <p:nvPr>
            <p:ph type="sldNum" sz="quarter" idx="12"/>
          </p:nvPr>
        </p:nvSpPr>
        <p:spPr/>
        <p:txBody>
          <a:bodyPr>
            <a:normAutofit/>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24735187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97222-89A6-498E-A428-31CBD5343941}"/>
              </a:ext>
            </a:extLst>
          </p:cNvPr>
          <p:cNvSpPr>
            <a:spLocks noGrp="1"/>
          </p:cNvSpPr>
          <p:nvPr>
            <p:ph type="title"/>
          </p:nvPr>
        </p:nvSpPr>
        <p:spPr>
          <a:xfrm>
            <a:off x="697523" y="43574"/>
            <a:ext cx="10515600" cy="1325563"/>
          </a:xfrm>
        </p:spPr>
        <p:txBody>
          <a:bodyPr/>
          <a:lstStyle/>
          <a:p>
            <a:r>
              <a:rPr lang="en-US" dirty="0"/>
              <a:t>Crossover</a:t>
            </a:r>
          </a:p>
        </p:txBody>
      </p:sp>
      <p:sp>
        <p:nvSpPr>
          <p:cNvPr id="5" name="Slide Number Placeholder 4">
            <a:extLst>
              <a:ext uri="{FF2B5EF4-FFF2-40B4-BE49-F238E27FC236}">
                <a16:creationId xmlns:a16="http://schemas.microsoft.com/office/drawing/2014/main" id="{A80338AB-1186-4DFC-8E5B-AE743C47848D}"/>
              </a:ext>
            </a:extLst>
          </p:cNvPr>
          <p:cNvSpPr>
            <a:spLocks noGrp="1"/>
          </p:cNvSpPr>
          <p:nvPr>
            <p:ph type="sldNum" sz="quarter" idx="12"/>
          </p:nvPr>
        </p:nvSpPr>
        <p:spPr/>
        <p:txBody>
          <a:bodyPr>
            <a:normAutofit/>
          </a:bodyPr>
          <a:lstStyle/>
          <a:p>
            <a:fld id="{4FAB73BC-B049-4115-A692-8D63A059BFB8}" type="slidenum">
              <a:rPr lang="en-US" smtClean="0"/>
              <a:t>13</a:t>
            </a:fld>
            <a:endParaRPr lang="en-US" dirty="0"/>
          </a:p>
        </p:txBody>
      </p:sp>
      <p:pic>
        <p:nvPicPr>
          <p:cNvPr id="4" name="Picture 3">
            <a:extLst>
              <a:ext uri="{FF2B5EF4-FFF2-40B4-BE49-F238E27FC236}">
                <a16:creationId xmlns:a16="http://schemas.microsoft.com/office/drawing/2014/main" id="{5D4A9303-9160-424C-B921-3F6A61C719DF}"/>
              </a:ext>
            </a:extLst>
          </p:cNvPr>
          <p:cNvPicPr>
            <a:picLocks noChangeAspect="1"/>
          </p:cNvPicPr>
          <p:nvPr/>
        </p:nvPicPr>
        <p:blipFill>
          <a:blip r:embed="rId3"/>
          <a:stretch>
            <a:fillRect/>
          </a:stretch>
        </p:blipFill>
        <p:spPr>
          <a:xfrm>
            <a:off x="3271332" y="435097"/>
            <a:ext cx="8518566" cy="5921253"/>
          </a:xfrm>
          <a:prstGeom prst="rect">
            <a:avLst/>
          </a:prstGeom>
        </p:spPr>
      </p:pic>
    </p:spTree>
    <p:extLst>
      <p:ext uri="{BB962C8B-B14F-4D97-AF65-F5344CB8AC3E}">
        <p14:creationId xmlns:p14="http://schemas.microsoft.com/office/powerpoint/2010/main" val="30576576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98B4A-134A-4B13-83C8-B59995B2B57B}"/>
              </a:ext>
            </a:extLst>
          </p:cNvPr>
          <p:cNvSpPr>
            <a:spLocks noGrp="1"/>
          </p:cNvSpPr>
          <p:nvPr>
            <p:ph type="title"/>
          </p:nvPr>
        </p:nvSpPr>
        <p:spPr/>
        <p:txBody>
          <a:bodyPr/>
          <a:lstStyle/>
          <a:p>
            <a:r>
              <a:rPr lang="en-US" b="1" dirty="0"/>
              <a:t>Step 4: Mutation</a:t>
            </a:r>
            <a:endParaRPr lang="en-US" dirty="0"/>
          </a:p>
        </p:txBody>
      </p:sp>
      <p:sp>
        <p:nvSpPr>
          <p:cNvPr id="3" name="Content Placeholder 2">
            <a:extLst>
              <a:ext uri="{FF2B5EF4-FFF2-40B4-BE49-F238E27FC236}">
                <a16:creationId xmlns:a16="http://schemas.microsoft.com/office/drawing/2014/main" id="{3493880A-609B-4481-8F2D-A51B80B82D87}"/>
              </a:ext>
            </a:extLst>
          </p:cNvPr>
          <p:cNvSpPr>
            <a:spLocks noGrp="1"/>
          </p:cNvSpPr>
          <p:nvPr>
            <p:ph idx="1"/>
          </p:nvPr>
        </p:nvSpPr>
        <p:spPr/>
        <p:txBody>
          <a:bodyPr/>
          <a:lstStyle/>
          <a:p>
            <a:r>
              <a:rPr lang="en-US" dirty="0"/>
              <a:t>Mutation is the genetic operation used to maintain genetic diversity after the crossover stages. </a:t>
            </a:r>
          </a:p>
          <a:p>
            <a:r>
              <a:rPr lang="en-US" dirty="0"/>
              <a:t>It is analogous to biological mutation and alters the chromosomes of the children using one or more schemes such as:</a:t>
            </a:r>
          </a:p>
          <a:p>
            <a:pPr lvl="1"/>
            <a:r>
              <a:rPr lang="en-US" dirty="0"/>
              <a:t> bit-flip mutation, swap mutation, scramble mutation, etc. </a:t>
            </a:r>
          </a:p>
          <a:p>
            <a:r>
              <a:rPr lang="en-US" dirty="0"/>
              <a:t>In simple terms, mutation may be defined as a small random tweak in the chromosomes, to get a new solution.</a:t>
            </a:r>
          </a:p>
        </p:txBody>
      </p:sp>
      <p:sp>
        <p:nvSpPr>
          <p:cNvPr id="4" name="Slide Number Placeholder 3">
            <a:extLst>
              <a:ext uri="{FF2B5EF4-FFF2-40B4-BE49-F238E27FC236}">
                <a16:creationId xmlns:a16="http://schemas.microsoft.com/office/drawing/2014/main" id="{0158959C-82A3-41EB-86B6-F61D1129363B}"/>
              </a:ext>
            </a:extLst>
          </p:cNvPr>
          <p:cNvSpPr>
            <a:spLocks noGrp="1"/>
          </p:cNvSpPr>
          <p:nvPr>
            <p:ph type="sldNum" sz="quarter" idx="12"/>
          </p:nvPr>
        </p:nvSpPr>
        <p:spPr/>
        <p:txBody>
          <a:bodyPr>
            <a:normAutofit/>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34555078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97222-89A6-498E-A428-31CBD5343941}"/>
              </a:ext>
            </a:extLst>
          </p:cNvPr>
          <p:cNvSpPr>
            <a:spLocks noGrp="1"/>
          </p:cNvSpPr>
          <p:nvPr>
            <p:ph type="title"/>
          </p:nvPr>
        </p:nvSpPr>
        <p:spPr>
          <a:xfrm>
            <a:off x="697523" y="43574"/>
            <a:ext cx="10515600" cy="1325563"/>
          </a:xfrm>
        </p:spPr>
        <p:txBody>
          <a:bodyPr/>
          <a:lstStyle/>
          <a:p>
            <a:r>
              <a:rPr lang="en-US" dirty="0"/>
              <a:t>Mutation</a:t>
            </a:r>
          </a:p>
        </p:txBody>
      </p:sp>
      <p:sp>
        <p:nvSpPr>
          <p:cNvPr id="5" name="Slide Number Placeholder 4">
            <a:extLst>
              <a:ext uri="{FF2B5EF4-FFF2-40B4-BE49-F238E27FC236}">
                <a16:creationId xmlns:a16="http://schemas.microsoft.com/office/drawing/2014/main" id="{A80338AB-1186-4DFC-8E5B-AE743C47848D}"/>
              </a:ext>
            </a:extLst>
          </p:cNvPr>
          <p:cNvSpPr>
            <a:spLocks noGrp="1"/>
          </p:cNvSpPr>
          <p:nvPr>
            <p:ph type="sldNum" sz="quarter" idx="12"/>
          </p:nvPr>
        </p:nvSpPr>
        <p:spPr/>
        <p:txBody>
          <a:bodyPr>
            <a:normAutofit/>
          </a:bodyPr>
          <a:lstStyle/>
          <a:p>
            <a:fld id="{4FAB73BC-B049-4115-A692-8D63A059BFB8}" type="slidenum">
              <a:rPr lang="en-US" smtClean="0"/>
              <a:t>15</a:t>
            </a:fld>
            <a:endParaRPr lang="en-US" dirty="0"/>
          </a:p>
        </p:txBody>
      </p:sp>
      <p:pic>
        <p:nvPicPr>
          <p:cNvPr id="3" name="Picture 2">
            <a:extLst>
              <a:ext uri="{FF2B5EF4-FFF2-40B4-BE49-F238E27FC236}">
                <a16:creationId xmlns:a16="http://schemas.microsoft.com/office/drawing/2014/main" id="{9466672C-04E5-4FE9-A40E-27022E9D44A7}"/>
              </a:ext>
            </a:extLst>
          </p:cNvPr>
          <p:cNvPicPr>
            <a:picLocks noChangeAspect="1"/>
          </p:cNvPicPr>
          <p:nvPr/>
        </p:nvPicPr>
        <p:blipFill>
          <a:blip r:embed="rId3"/>
          <a:stretch>
            <a:fillRect/>
          </a:stretch>
        </p:blipFill>
        <p:spPr>
          <a:xfrm>
            <a:off x="1036073" y="1396927"/>
            <a:ext cx="8881650" cy="4722519"/>
          </a:xfrm>
          <a:prstGeom prst="rect">
            <a:avLst/>
          </a:prstGeom>
        </p:spPr>
      </p:pic>
    </p:spTree>
    <p:extLst>
      <p:ext uri="{BB962C8B-B14F-4D97-AF65-F5344CB8AC3E}">
        <p14:creationId xmlns:p14="http://schemas.microsoft.com/office/powerpoint/2010/main" val="8126537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98B4A-134A-4B13-83C8-B59995B2B57B}"/>
              </a:ext>
            </a:extLst>
          </p:cNvPr>
          <p:cNvSpPr>
            <a:spLocks noGrp="1"/>
          </p:cNvSpPr>
          <p:nvPr>
            <p:ph type="title"/>
          </p:nvPr>
        </p:nvSpPr>
        <p:spPr/>
        <p:txBody>
          <a:bodyPr/>
          <a:lstStyle/>
          <a:p>
            <a:r>
              <a:rPr lang="en-US" b="1" dirty="0"/>
              <a:t>Step 5: Termination</a:t>
            </a:r>
            <a:endParaRPr lang="en-US" dirty="0"/>
          </a:p>
        </p:txBody>
      </p:sp>
      <p:sp>
        <p:nvSpPr>
          <p:cNvPr id="3" name="Content Placeholder 2">
            <a:extLst>
              <a:ext uri="{FF2B5EF4-FFF2-40B4-BE49-F238E27FC236}">
                <a16:creationId xmlns:a16="http://schemas.microsoft.com/office/drawing/2014/main" id="{3493880A-609B-4481-8F2D-A51B80B82D87}"/>
              </a:ext>
            </a:extLst>
          </p:cNvPr>
          <p:cNvSpPr>
            <a:spLocks noGrp="1"/>
          </p:cNvSpPr>
          <p:nvPr>
            <p:ph idx="1"/>
          </p:nvPr>
        </p:nvSpPr>
        <p:spPr/>
        <p:txBody>
          <a:bodyPr/>
          <a:lstStyle/>
          <a:p>
            <a:r>
              <a:rPr lang="en-US" dirty="0"/>
              <a:t>The cycle of selection, crossover, and mutation is repeated until one of the following conditions is met:</a:t>
            </a:r>
          </a:p>
          <a:p>
            <a:pPr marL="514350" indent="-514350">
              <a:buFont typeface="+mj-lt"/>
              <a:buAutoNum type="arabicPeriod"/>
            </a:pPr>
            <a:r>
              <a:rPr lang="en-US" dirty="0"/>
              <a:t>A solution is found that satisfies the threshold condition.</a:t>
            </a:r>
          </a:p>
          <a:p>
            <a:pPr marL="514350" indent="-514350">
              <a:buFont typeface="+mj-lt"/>
              <a:buAutoNum type="arabicPeriod"/>
            </a:pPr>
            <a:r>
              <a:rPr lang="en-US" dirty="0"/>
              <a:t>The maximum number of iterations/cycles has been exhausted.</a:t>
            </a:r>
          </a:p>
          <a:p>
            <a:pPr marL="514350" indent="-514350">
              <a:buFont typeface="+mj-lt"/>
              <a:buAutoNum type="arabicPeriod"/>
            </a:pPr>
            <a:r>
              <a:rPr lang="en-US" dirty="0"/>
              <a:t>The high-ranking solutions’ fitness scores have become stagnant and show no or little improvement.</a:t>
            </a:r>
          </a:p>
          <a:p>
            <a:pPr marL="514350" indent="-514350">
              <a:buFont typeface="+mj-lt"/>
              <a:buAutoNum type="arabicPeriod"/>
            </a:pPr>
            <a:r>
              <a:rPr lang="en-US" dirty="0"/>
              <a:t>Allocated computation/time resources have been exhausted.</a:t>
            </a:r>
          </a:p>
        </p:txBody>
      </p:sp>
      <p:sp>
        <p:nvSpPr>
          <p:cNvPr id="4" name="Slide Number Placeholder 3">
            <a:extLst>
              <a:ext uri="{FF2B5EF4-FFF2-40B4-BE49-F238E27FC236}">
                <a16:creationId xmlns:a16="http://schemas.microsoft.com/office/drawing/2014/main" id="{0158959C-82A3-41EB-86B6-F61D1129363B}"/>
              </a:ext>
            </a:extLst>
          </p:cNvPr>
          <p:cNvSpPr>
            <a:spLocks noGrp="1"/>
          </p:cNvSpPr>
          <p:nvPr>
            <p:ph type="sldNum" sz="quarter" idx="12"/>
          </p:nvPr>
        </p:nvSpPr>
        <p:spPr/>
        <p:txBody>
          <a:bodyPr>
            <a:normAutofit/>
          </a:bodyPr>
          <a:lstStyle/>
          <a:p>
            <a:fld id="{4FAB73BC-B049-4115-A692-8D63A059BFB8}" type="slidenum">
              <a:rPr lang="en-US" smtClean="0"/>
              <a:t>16</a:t>
            </a:fld>
            <a:endParaRPr lang="en-US" dirty="0"/>
          </a:p>
        </p:txBody>
      </p:sp>
    </p:spTree>
    <p:extLst>
      <p:ext uri="{BB962C8B-B14F-4D97-AF65-F5344CB8AC3E}">
        <p14:creationId xmlns:p14="http://schemas.microsoft.com/office/powerpoint/2010/main" val="31098556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97222-89A6-498E-A428-31CBD5343941}"/>
              </a:ext>
            </a:extLst>
          </p:cNvPr>
          <p:cNvSpPr>
            <a:spLocks noGrp="1"/>
          </p:cNvSpPr>
          <p:nvPr>
            <p:ph type="title"/>
          </p:nvPr>
        </p:nvSpPr>
        <p:spPr>
          <a:xfrm>
            <a:off x="697523" y="43574"/>
            <a:ext cx="10515600" cy="1325563"/>
          </a:xfrm>
        </p:spPr>
        <p:txBody>
          <a:bodyPr/>
          <a:lstStyle/>
          <a:p>
            <a:r>
              <a:rPr lang="en-US" dirty="0"/>
              <a:t>Termination</a:t>
            </a:r>
          </a:p>
        </p:txBody>
      </p:sp>
      <p:sp>
        <p:nvSpPr>
          <p:cNvPr id="5" name="Slide Number Placeholder 4">
            <a:extLst>
              <a:ext uri="{FF2B5EF4-FFF2-40B4-BE49-F238E27FC236}">
                <a16:creationId xmlns:a16="http://schemas.microsoft.com/office/drawing/2014/main" id="{A80338AB-1186-4DFC-8E5B-AE743C47848D}"/>
              </a:ext>
            </a:extLst>
          </p:cNvPr>
          <p:cNvSpPr>
            <a:spLocks noGrp="1"/>
          </p:cNvSpPr>
          <p:nvPr>
            <p:ph type="sldNum" sz="quarter" idx="12"/>
          </p:nvPr>
        </p:nvSpPr>
        <p:spPr/>
        <p:txBody>
          <a:bodyPr>
            <a:normAutofit/>
          </a:bodyPr>
          <a:lstStyle/>
          <a:p>
            <a:fld id="{4FAB73BC-B049-4115-A692-8D63A059BFB8}" type="slidenum">
              <a:rPr lang="en-US" smtClean="0"/>
              <a:t>17</a:t>
            </a:fld>
            <a:endParaRPr lang="en-US" dirty="0"/>
          </a:p>
        </p:txBody>
      </p:sp>
      <p:pic>
        <p:nvPicPr>
          <p:cNvPr id="4" name="Picture 3">
            <a:extLst>
              <a:ext uri="{FF2B5EF4-FFF2-40B4-BE49-F238E27FC236}">
                <a16:creationId xmlns:a16="http://schemas.microsoft.com/office/drawing/2014/main" id="{8AA6FFC6-7437-4C1E-A3DC-CED2F69F690A}"/>
              </a:ext>
            </a:extLst>
          </p:cNvPr>
          <p:cNvPicPr>
            <a:picLocks noChangeAspect="1"/>
          </p:cNvPicPr>
          <p:nvPr/>
        </p:nvPicPr>
        <p:blipFill>
          <a:blip r:embed="rId3"/>
          <a:stretch>
            <a:fillRect/>
          </a:stretch>
        </p:blipFill>
        <p:spPr>
          <a:xfrm>
            <a:off x="4012845" y="43574"/>
            <a:ext cx="4371499" cy="6762746"/>
          </a:xfrm>
          <a:prstGeom prst="rect">
            <a:avLst/>
          </a:prstGeom>
        </p:spPr>
      </p:pic>
    </p:spTree>
    <p:extLst>
      <p:ext uri="{BB962C8B-B14F-4D97-AF65-F5344CB8AC3E}">
        <p14:creationId xmlns:p14="http://schemas.microsoft.com/office/powerpoint/2010/main" val="42781088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For Programming Novice</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690688"/>
            <a:ext cx="11063068" cy="5167312"/>
          </a:xfrm>
        </p:spPr>
        <p:txBody>
          <a:bodyPr>
            <a:normAutofit/>
          </a:bodyPr>
          <a:lstStyle/>
          <a:p>
            <a:r>
              <a:rPr lang="en-US" dirty="0">
                <a:latin typeface="Arial" panose="020B0604020202020204" pitchFamily="34" charset="0"/>
              </a:rPr>
              <a:t>Take input from the knap file which contains</a:t>
            </a:r>
          </a:p>
          <a:p>
            <a:pPr lvl="1"/>
            <a:r>
              <a:rPr lang="en-US" dirty="0">
                <a:latin typeface="Arial" panose="020B0604020202020204" pitchFamily="34" charset="0"/>
              </a:rPr>
              <a:t>First line as the total weight of all items</a:t>
            </a:r>
          </a:p>
          <a:p>
            <a:pPr lvl="1"/>
            <a:r>
              <a:rPr lang="en-US" dirty="0">
                <a:latin typeface="Arial" panose="020B0604020202020204" pitchFamily="34" charset="0"/>
              </a:rPr>
              <a:t>Rest of the lines as Items with weight as the first attribute and value as the second attribute</a:t>
            </a:r>
          </a:p>
          <a:p>
            <a:pPr lvl="1"/>
            <a:r>
              <a:rPr lang="en-US" dirty="0">
                <a:latin typeface="Arial" panose="020B0604020202020204" pitchFamily="34" charset="0"/>
              </a:rPr>
              <a:t>Read these attributes and print the first ten items.</a:t>
            </a:r>
          </a:p>
          <a:p>
            <a:pPr lvl="1"/>
            <a:r>
              <a:rPr lang="en-US" dirty="0">
                <a:latin typeface="Arial" panose="020B0604020202020204" pitchFamily="34" charset="0"/>
              </a:rPr>
              <a:t>Also, print the total weight.</a:t>
            </a:r>
          </a:p>
        </p:txBody>
      </p:sp>
    </p:spTree>
    <p:extLst>
      <p:ext uri="{BB962C8B-B14F-4D97-AF65-F5344CB8AC3E}">
        <p14:creationId xmlns:p14="http://schemas.microsoft.com/office/powerpoint/2010/main" val="1109170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Knapgenetic.py</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690688"/>
            <a:ext cx="11063068" cy="5167312"/>
          </a:xfrm>
        </p:spPr>
        <p:txBody>
          <a:bodyPr>
            <a:normAutofit/>
          </a:bodyPr>
          <a:lstStyle/>
          <a:p>
            <a:r>
              <a:rPr lang="en-US" dirty="0">
                <a:latin typeface="Arial" panose="020B0604020202020204" pitchFamily="34" charset="0"/>
              </a:rPr>
              <a:t>Go over the corresponding code file.</a:t>
            </a:r>
          </a:p>
          <a:p>
            <a:endParaRPr lang="en-US" dirty="0">
              <a:latin typeface="Arial" panose="020B0604020202020204" pitchFamily="34" charset="0"/>
            </a:endParaRPr>
          </a:p>
          <a:p>
            <a:r>
              <a:rPr lang="en-US" dirty="0">
                <a:latin typeface="Arial" panose="020B0604020202020204" pitchFamily="34" charset="0"/>
              </a:rPr>
              <a:t>Numbers to Beat:</a:t>
            </a:r>
          </a:p>
          <a:p>
            <a:r>
              <a:rPr lang="en-US" dirty="0">
                <a:latin typeface="Arial" panose="020B0604020202020204" pitchFamily="34" charset="0"/>
              </a:rPr>
              <a:t>For weight, best value reached</a:t>
            </a:r>
          </a:p>
          <a:p>
            <a:pPr lvl="1"/>
            <a:r>
              <a:rPr lang="en-US" dirty="0">
                <a:latin typeface="Arial" panose="020B0604020202020204" pitchFamily="34" charset="0"/>
              </a:rPr>
              <a:t>500 =&gt; 6300</a:t>
            </a:r>
          </a:p>
          <a:p>
            <a:pPr lvl="1"/>
            <a:r>
              <a:rPr lang="en-US" dirty="0">
                <a:latin typeface="Arial" panose="020B0604020202020204" pitchFamily="34" charset="0"/>
              </a:rPr>
              <a:t>10000 =&gt; 48000</a:t>
            </a:r>
          </a:p>
        </p:txBody>
      </p:sp>
    </p:spTree>
    <p:extLst>
      <p:ext uri="{BB962C8B-B14F-4D97-AF65-F5344CB8AC3E}">
        <p14:creationId xmlns:p14="http://schemas.microsoft.com/office/powerpoint/2010/main" val="1755829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For students with Programming background</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690688"/>
            <a:ext cx="11063068" cy="5167312"/>
          </a:xfrm>
        </p:spPr>
        <p:txBody>
          <a:bodyPr>
            <a:normAutofit/>
          </a:bodyPr>
          <a:lstStyle/>
          <a:p>
            <a:r>
              <a:rPr lang="en-US" dirty="0">
                <a:latin typeface="Arial" panose="020B0604020202020204" pitchFamily="34" charset="0"/>
              </a:rPr>
              <a:t>Take input from the knap file which contains</a:t>
            </a:r>
          </a:p>
          <a:p>
            <a:pPr lvl="1"/>
            <a:r>
              <a:rPr lang="en-US" dirty="0">
                <a:latin typeface="Arial" panose="020B0604020202020204" pitchFamily="34" charset="0"/>
              </a:rPr>
              <a:t>First line as the total weight of all items</a:t>
            </a:r>
          </a:p>
          <a:p>
            <a:pPr lvl="1"/>
            <a:r>
              <a:rPr lang="en-US" dirty="0">
                <a:latin typeface="Arial" panose="020B0604020202020204" pitchFamily="34" charset="0"/>
              </a:rPr>
              <a:t>Rest of the lines as Items with weight as the first attribute and value as the second attribute</a:t>
            </a:r>
          </a:p>
          <a:p>
            <a:pPr lvl="1"/>
            <a:r>
              <a:rPr lang="en-US" dirty="0">
                <a:latin typeface="Arial" panose="020B0604020202020204" pitchFamily="34" charset="0"/>
              </a:rPr>
              <a:t>Read these attributes, take the weight integer from the user, and find the best items that approximately make that weight meaning having almost that weight those items have the maximum value of all the possible items</a:t>
            </a:r>
          </a:p>
          <a:p>
            <a:pPr lvl="1"/>
            <a:r>
              <a:rPr lang="en-US" dirty="0">
                <a:latin typeface="Arial" panose="020B0604020202020204" pitchFamily="34" charset="0"/>
              </a:rPr>
              <a:t> For example if we have items with weight and values = { 5: 10, 4: 20, 20: 100, 10:25} , now if the user gives a weight of 30, the program will select the best items with maximum value:  {5: 10, 4:20, 20:100}</a:t>
            </a:r>
          </a:p>
          <a:p>
            <a:pPr lvl="1"/>
            <a:r>
              <a:rPr lang="en-US" dirty="0">
                <a:latin typeface="Arial" panose="020B0604020202020204" pitchFamily="34" charset="0"/>
              </a:rPr>
              <a:t>Solve the above problem using the genetic algorithm, the details of which are available in the next few slides</a:t>
            </a:r>
          </a:p>
        </p:txBody>
      </p:sp>
    </p:spTree>
    <p:extLst>
      <p:ext uri="{BB962C8B-B14F-4D97-AF65-F5344CB8AC3E}">
        <p14:creationId xmlns:p14="http://schemas.microsoft.com/office/powerpoint/2010/main" val="34281131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End</a:t>
            </a:r>
          </a:p>
        </p:txBody>
      </p:sp>
    </p:spTree>
    <p:extLst>
      <p:ext uri="{BB962C8B-B14F-4D97-AF65-F5344CB8AC3E}">
        <p14:creationId xmlns:p14="http://schemas.microsoft.com/office/powerpoint/2010/main" val="2851064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For students with Programming background</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378634"/>
            <a:ext cx="10683240" cy="5593361"/>
          </a:xfrm>
        </p:spPr>
        <p:txBody>
          <a:bodyPr>
            <a:normAutofit/>
          </a:bodyPr>
          <a:lstStyle/>
          <a:p>
            <a:r>
              <a:rPr lang="en-US" dirty="0">
                <a:latin typeface="Arial" panose="020B0604020202020204" pitchFamily="34" charset="0"/>
              </a:rPr>
              <a:t>In essence:</a:t>
            </a:r>
          </a:p>
          <a:p>
            <a:endParaRPr lang="en-US" dirty="0">
              <a:latin typeface="Arial" panose="020B0604020202020204" pitchFamily="34" charset="0"/>
            </a:endParaRPr>
          </a:p>
        </p:txBody>
      </p:sp>
      <p:pic>
        <p:nvPicPr>
          <p:cNvPr id="2050" name="Picture 2" descr="Knapsack_Problem.png">
            <a:extLst>
              <a:ext uri="{FF2B5EF4-FFF2-40B4-BE49-F238E27FC236}">
                <a16:creationId xmlns:a16="http://schemas.microsoft.com/office/drawing/2014/main" id="{A0D2061F-032B-4E9E-A869-7786591920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2363" y="1943691"/>
            <a:ext cx="9088902" cy="4549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76352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Today’s Lab</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431235"/>
            <a:ext cx="10515600" cy="5168348"/>
          </a:xfrm>
        </p:spPr>
        <p:txBody>
          <a:bodyPr>
            <a:normAutofit/>
          </a:bodyPr>
          <a:lstStyle/>
          <a:p>
            <a:r>
              <a:rPr lang="en-US" b="0" i="0" dirty="0">
                <a:effectLst/>
                <a:latin typeface="Arial" panose="020B0604020202020204" pitchFamily="34" charset="0"/>
              </a:rPr>
              <a:t>We will explore these exercises and concepts:</a:t>
            </a:r>
          </a:p>
          <a:p>
            <a:r>
              <a:rPr lang="en-US" dirty="0">
                <a:latin typeface="Arial" panose="020B0604020202020204" pitchFamily="34" charset="0"/>
              </a:rPr>
              <a:t>Genetic algorithm introduction</a:t>
            </a:r>
          </a:p>
          <a:p>
            <a:r>
              <a:rPr lang="en-US" dirty="0">
                <a:latin typeface="Arial" panose="020B0604020202020204" pitchFamily="34" charset="0"/>
              </a:rPr>
              <a:t>Genetic algorithm implementation</a:t>
            </a:r>
          </a:p>
          <a:p>
            <a:r>
              <a:rPr lang="en-US" dirty="0">
                <a:latin typeface="Arial" panose="020B0604020202020204" pitchFamily="34" charset="0"/>
              </a:rPr>
              <a:t>Use GA to solve Knapsack problem</a:t>
            </a:r>
          </a:p>
          <a:p>
            <a:endParaRPr lang="en-US" dirty="0">
              <a:latin typeface="Arial" panose="020B0604020202020204" pitchFamily="34" charset="0"/>
            </a:endParaRPr>
          </a:p>
          <a:p>
            <a:endParaRPr lang="en-US" dirty="0">
              <a:latin typeface="Arial" panose="020B0604020202020204" pitchFamily="34" charset="0"/>
            </a:endParaRPr>
          </a:p>
          <a:p>
            <a:endParaRPr lang="en-US" dirty="0">
              <a:latin typeface="Arial" panose="020B0604020202020204" pitchFamily="34" charset="0"/>
            </a:endParaRPr>
          </a:p>
        </p:txBody>
      </p:sp>
    </p:spTree>
    <p:extLst>
      <p:ext uri="{BB962C8B-B14F-4D97-AF65-F5344CB8AC3E}">
        <p14:creationId xmlns:p14="http://schemas.microsoft.com/office/powerpoint/2010/main" val="2025596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C3BDB-0C3D-456A-A3B0-C67B80FC607E}"/>
              </a:ext>
            </a:extLst>
          </p:cNvPr>
          <p:cNvSpPr>
            <a:spLocks noGrp="1"/>
          </p:cNvSpPr>
          <p:nvPr>
            <p:ph type="title"/>
          </p:nvPr>
        </p:nvSpPr>
        <p:spPr/>
        <p:txBody>
          <a:bodyPr/>
          <a:lstStyle/>
          <a:p>
            <a:r>
              <a:rPr lang="en-US" dirty="0"/>
              <a:t>Genetic Algorithm – Intro</a:t>
            </a:r>
          </a:p>
        </p:txBody>
      </p:sp>
      <p:sp>
        <p:nvSpPr>
          <p:cNvPr id="3" name="Content Placeholder 2">
            <a:extLst>
              <a:ext uri="{FF2B5EF4-FFF2-40B4-BE49-F238E27FC236}">
                <a16:creationId xmlns:a16="http://schemas.microsoft.com/office/drawing/2014/main" id="{DF27C384-339C-4CC1-A5D4-568AF07F171C}"/>
              </a:ext>
            </a:extLst>
          </p:cNvPr>
          <p:cNvSpPr>
            <a:spLocks noGrp="1"/>
          </p:cNvSpPr>
          <p:nvPr>
            <p:ph idx="1"/>
          </p:nvPr>
        </p:nvSpPr>
        <p:spPr/>
        <p:txBody>
          <a:bodyPr/>
          <a:lstStyle/>
          <a:p>
            <a:r>
              <a:rPr lang="en-US" dirty="0"/>
              <a:t> Sometimes we are given a large search space:</a:t>
            </a:r>
          </a:p>
          <a:p>
            <a:pPr lvl="1"/>
            <a:r>
              <a:rPr lang="en-US" dirty="0"/>
              <a:t>Brute force will not work because it will take too long</a:t>
            </a:r>
          </a:p>
          <a:p>
            <a:pPr lvl="1"/>
            <a:r>
              <a:rPr lang="en-US" dirty="0"/>
              <a:t>Techniques like gradient descent will have the problem of local optimum</a:t>
            </a:r>
          </a:p>
          <a:p>
            <a:pPr lvl="1"/>
            <a:r>
              <a:rPr lang="en-US" dirty="0"/>
              <a:t>In these problems, random exploration of search spaces could be used to reach the global maxima</a:t>
            </a:r>
          </a:p>
          <a:p>
            <a:pPr lvl="1"/>
            <a:r>
              <a:rPr lang="en-US" dirty="0"/>
              <a:t>Genetic algorithm is one such algorithm (</a:t>
            </a:r>
            <a:r>
              <a:rPr lang="en-US" b="1" dirty="0"/>
              <a:t>evolutionary algorithm</a:t>
            </a:r>
            <a:r>
              <a:rPr lang="en-US" dirty="0"/>
              <a:t> (</a:t>
            </a:r>
            <a:r>
              <a:rPr lang="en-US" b="1" dirty="0"/>
              <a:t>EA</a:t>
            </a:r>
            <a:r>
              <a:rPr lang="en-US" dirty="0"/>
              <a:t>), a generic population-based metaheuristic optimization algorithm.)</a:t>
            </a:r>
          </a:p>
          <a:p>
            <a:pPr lvl="1"/>
            <a:r>
              <a:rPr lang="en-US" dirty="0"/>
              <a:t>It is based on Darwin’s theory of “Survival of the Fittest”</a:t>
            </a:r>
          </a:p>
          <a:p>
            <a:pPr lvl="1"/>
            <a:r>
              <a:rPr lang="en-US" dirty="0"/>
              <a:t>In GA we create random changes to the current solutions through </a:t>
            </a:r>
            <a:r>
              <a:rPr lang="en-US" i="1" dirty="0"/>
              <a:t>Selection</a:t>
            </a:r>
            <a:r>
              <a:rPr lang="en-US" dirty="0"/>
              <a:t>, </a:t>
            </a:r>
            <a:r>
              <a:rPr lang="en-US" i="1" dirty="0"/>
              <a:t>Crossover</a:t>
            </a:r>
            <a:r>
              <a:rPr lang="en-US" dirty="0"/>
              <a:t>, and </a:t>
            </a:r>
            <a:r>
              <a:rPr lang="en-US" i="1" dirty="0"/>
              <a:t>Mutation</a:t>
            </a:r>
            <a:r>
              <a:rPr lang="en-US" dirty="0"/>
              <a:t> to create new solutions until we reach the best solution.</a:t>
            </a:r>
          </a:p>
          <a:p>
            <a:pPr lvl="1"/>
            <a:endParaRPr lang="en-US" dirty="0"/>
          </a:p>
        </p:txBody>
      </p:sp>
      <p:sp>
        <p:nvSpPr>
          <p:cNvPr id="4" name="Slide Number Placeholder 3">
            <a:extLst>
              <a:ext uri="{FF2B5EF4-FFF2-40B4-BE49-F238E27FC236}">
                <a16:creationId xmlns:a16="http://schemas.microsoft.com/office/drawing/2014/main" id="{3DD26DDD-477A-4C46-88AF-4FBF2F9F081F}"/>
              </a:ext>
            </a:extLst>
          </p:cNvPr>
          <p:cNvSpPr>
            <a:spLocks noGrp="1"/>
          </p:cNvSpPr>
          <p:nvPr>
            <p:ph type="sldNum" sz="quarter" idx="12"/>
          </p:nvPr>
        </p:nvSpPr>
        <p:spPr/>
        <p:txBody>
          <a:bodyPr>
            <a:normAutofit/>
          </a:bodyPr>
          <a:lstStyle/>
          <a:p>
            <a:fld id="{4FAB73BC-B049-4115-A692-8D63A059BFB8}" type="slidenum">
              <a:rPr lang="en-US" smtClean="0"/>
              <a:t>5</a:t>
            </a:fld>
            <a:endParaRPr lang="en-US" dirty="0"/>
          </a:p>
        </p:txBody>
      </p:sp>
      <p:pic>
        <p:nvPicPr>
          <p:cNvPr id="1026" name="Picture 2" descr="https://miro.medium.com/max/700/1*hvFpDc9jqVqMfB-NMgbxyw.jpeg">
            <a:extLst>
              <a:ext uri="{FF2B5EF4-FFF2-40B4-BE49-F238E27FC236}">
                <a16:creationId xmlns:a16="http://schemas.microsoft.com/office/drawing/2014/main" id="{FAD1DF9C-E69A-48B1-9253-2B10429D36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2367" y="43144"/>
            <a:ext cx="4876344" cy="1692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1602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a:t>Genetic Algorithm - Flow</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a:xfrm>
            <a:off x="661182" y="1491175"/>
            <a:ext cx="10692618" cy="4685788"/>
          </a:xfrm>
        </p:spPr>
        <p:txBody>
          <a:bodyPr>
            <a:normAutofit lnSpcReduction="10000"/>
          </a:bodyPr>
          <a:lstStyle/>
          <a:p>
            <a:r>
              <a:rPr lang="en-US" dirty="0"/>
              <a:t>In the Algorithm, </a:t>
            </a:r>
          </a:p>
          <a:p>
            <a:r>
              <a:rPr lang="en-US" dirty="0"/>
              <a:t>a population is initialized with a set of candidate solutions. </a:t>
            </a:r>
          </a:p>
          <a:p>
            <a:r>
              <a:rPr lang="en-US" dirty="0"/>
              <a:t>Each candidate is distinguished by a specific set of properties called the genotype or the chromosome. </a:t>
            </a:r>
          </a:p>
          <a:p>
            <a:r>
              <a:rPr lang="en-US" dirty="0"/>
              <a:t>An objective function calculates the fitness for each individual. </a:t>
            </a:r>
          </a:p>
          <a:p>
            <a:r>
              <a:rPr lang="en-US" dirty="0"/>
              <a:t>The individuals with the highest fitness are selected from the current generation and are crossed to form new individuals. </a:t>
            </a:r>
          </a:p>
          <a:p>
            <a:r>
              <a:rPr lang="en-US" dirty="0"/>
              <a:t>These individuals may then undergo mutation to form a new generation. </a:t>
            </a:r>
          </a:p>
          <a:p>
            <a:r>
              <a:rPr lang="en-US" dirty="0"/>
              <a:t>This cycle is repeated until a satisfactory solution is obtained, or the maximum number of generations is exhausted</a:t>
            </a:r>
          </a:p>
          <a:p>
            <a:pPr marL="0" indent="0">
              <a:buNone/>
            </a:pPr>
            <a:endParaRPr lang="en-US" dirty="0"/>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1650746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a:t>Genetic Algorithm – Flow Diagram</a:t>
            </a:r>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7</a:t>
            </a:fld>
            <a:endParaRPr lang="en-US" dirty="0"/>
          </a:p>
        </p:txBody>
      </p:sp>
      <p:pic>
        <p:nvPicPr>
          <p:cNvPr id="8" name="Picture 7">
            <a:extLst>
              <a:ext uri="{FF2B5EF4-FFF2-40B4-BE49-F238E27FC236}">
                <a16:creationId xmlns:a16="http://schemas.microsoft.com/office/drawing/2014/main" id="{E1069B2B-2F17-44F5-9863-E584E80F4E8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28393" y="2324749"/>
            <a:ext cx="9256912" cy="2208501"/>
          </a:xfrm>
          <a:prstGeom prst="rect">
            <a:avLst/>
          </a:prstGeom>
        </p:spPr>
      </p:pic>
    </p:spTree>
    <p:extLst>
      <p:ext uri="{BB962C8B-B14F-4D97-AF65-F5344CB8AC3E}">
        <p14:creationId xmlns:p14="http://schemas.microsoft.com/office/powerpoint/2010/main" val="21867606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98B4A-134A-4B13-83C8-B59995B2B57B}"/>
              </a:ext>
            </a:extLst>
          </p:cNvPr>
          <p:cNvSpPr>
            <a:spLocks noGrp="1"/>
          </p:cNvSpPr>
          <p:nvPr>
            <p:ph type="title"/>
          </p:nvPr>
        </p:nvSpPr>
        <p:spPr/>
        <p:txBody>
          <a:bodyPr/>
          <a:lstStyle/>
          <a:p>
            <a:r>
              <a:rPr lang="en-US" b="1" dirty="0"/>
              <a:t>Step 1: Initialization</a:t>
            </a:r>
            <a:r>
              <a:rPr lang="en-US" dirty="0"/>
              <a:t> - generate chromosomes</a:t>
            </a:r>
          </a:p>
        </p:txBody>
      </p:sp>
      <p:sp>
        <p:nvSpPr>
          <p:cNvPr id="3" name="Content Placeholder 2">
            <a:extLst>
              <a:ext uri="{FF2B5EF4-FFF2-40B4-BE49-F238E27FC236}">
                <a16:creationId xmlns:a16="http://schemas.microsoft.com/office/drawing/2014/main" id="{3493880A-609B-4481-8F2D-A51B80B82D87}"/>
              </a:ext>
            </a:extLst>
          </p:cNvPr>
          <p:cNvSpPr>
            <a:spLocks noGrp="1"/>
          </p:cNvSpPr>
          <p:nvPr>
            <p:ph idx="1"/>
          </p:nvPr>
        </p:nvSpPr>
        <p:spPr/>
        <p:txBody>
          <a:bodyPr/>
          <a:lstStyle/>
          <a:p>
            <a:r>
              <a:rPr lang="en-US" dirty="0"/>
              <a:t>Define an </a:t>
            </a:r>
            <a:r>
              <a:rPr lang="en-US" i="1" dirty="0"/>
              <a:t>initial population</a:t>
            </a:r>
            <a:r>
              <a:rPr lang="en-US" dirty="0"/>
              <a:t> that contains a certain number of solutions. </a:t>
            </a:r>
          </a:p>
          <a:p>
            <a:r>
              <a:rPr lang="en-US" dirty="0"/>
              <a:t>Each solution is called an individual. </a:t>
            </a:r>
          </a:p>
          <a:p>
            <a:r>
              <a:rPr lang="en-US" dirty="0"/>
              <a:t>Each individual solution is encoded as a chromosome </a:t>
            </a:r>
          </a:p>
          <a:p>
            <a:r>
              <a:rPr lang="en-US" dirty="0"/>
              <a:t>The chromosomes or the genotype of the individuals in the initial population are typically generated at random. </a:t>
            </a:r>
          </a:p>
          <a:p>
            <a:r>
              <a:rPr lang="en-US" dirty="0"/>
              <a:t>various ways of chromosome encoding, we will only use binary encoding.</a:t>
            </a:r>
          </a:p>
        </p:txBody>
      </p:sp>
      <p:sp>
        <p:nvSpPr>
          <p:cNvPr id="4" name="Slide Number Placeholder 3">
            <a:extLst>
              <a:ext uri="{FF2B5EF4-FFF2-40B4-BE49-F238E27FC236}">
                <a16:creationId xmlns:a16="http://schemas.microsoft.com/office/drawing/2014/main" id="{0158959C-82A3-41EB-86B6-F61D1129363B}"/>
              </a:ext>
            </a:extLst>
          </p:cNvPr>
          <p:cNvSpPr>
            <a:spLocks noGrp="1"/>
          </p:cNvSpPr>
          <p:nvPr>
            <p:ph type="sldNum" sz="quarter" idx="12"/>
          </p:nvPr>
        </p:nvSpPr>
        <p:spPr/>
        <p:txBody>
          <a:bodyPr>
            <a:normAutofit/>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39467431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97222-89A6-498E-A428-31CBD5343941}"/>
              </a:ext>
            </a:extLst>
          </p:cNvPr>
          <p:cNvSpPr>
            <a:spLocks noGrp="1"/>
          </p:cNvSpPr>
          <p:nvPr>
            <p:ph type="title"/>
          </p:nvPr>
        </p:nvSpPr>
        <p:spPr/>
        <p:txBody>
          <a:bodyPr/>
          <a:lstStyle/>
          <a:p>
            <a:r>
              <a:rPr lang="en-US" dirty="0"/>
              <a:t>Initial Population </a:t>
            </a:r>
          </a:p>
        </p:txBody>
      </p:sp>
      <p:sp>
        <p:nvSpPr>
          <p:cNvPr id="5" name="Slide Number Placeholder 4">
            <a:extLst>
              <a:ext uri="{FF2B5EF4-FFF2-40B4-BE49-F238E27FC236}">
                <a16:creationId xmlns:a16="http://schemas.microsoft.com/office/drawing/2014/main" id="{A80338AB-1186-4DFC-8E5B-AE743C47848D}"/>
              </a:ext>
            </a:extLst>
          </p:cNvPr>
          <p:cNvSpPr>
            <a:spLocks noGrp="1"/>
          </p:cNvSpPr>
          <p:nvPr>
            <p:ph type="sldNum" sz="quarter" idx="12"/>
          </p:nvPr>
        </p:nvSpPr>
        <p:spPr/>
        <p:txBody>
          <a:bodyPr>
            <a:normAutofit/>
          </a:bodyPr>
          <a:lstStyle/>
          <a:p>
            <a:fld id="{4FAB73BC-B049-4115-A692-8D63A059BFB8}" type="slidenum">
              <a:rPr lang="en-US" smtClean="0"/>
              <a:t>9</a:t>
            </a:fld>
            <a:endParaRPr lang="en-US" dirty="0"/>
          </a:p>
        </p:txBody>
      </p:sp>
      <p:pic>
        <p:nvPicPr>
          <p:cNvPr id="4" name="Picture 3">
            <a:extLst>
              <a:ext uri="{FF2B5EF4-FFF2-40B4-BE49-F238E27FC236}">
                <a16:creationId xmlns:a16="http://schemas.microsoft.com/office/drawing/2014/main" id="{B32EA68B-F821-4B14-B332-485D8AF84371}"/>
              </a:ext>
            </a:extLst>
          </p:cNvPr>
          <p:cNvPicPr>
            <a:picLocks noChangeAspect="1"/>
          </p:cNvPicPr>
          <p:nvPr/>
        </p:nvPicPr>
        <p:blipFill>
          <a:blip r:embed="rId3"/>
          <a:stretch>
            <a:fillRect/>
          </a:stretch>
        </p:blipFill>
        <p:spPr>
          <a:xfrm>
            <a:off x="1364567" y="1743011"/>
            <a:ext cx="6541476" cy="4770192"/>
          </a:xfrm>
          <a:prstGeom prst="rect">
            <a:avLst/>
          </a:prstGeom>
        </p:spPr>
      </p:pic>
    </p:spTree>
    <p:extLst>
      <p:ext uri="{BB962C8B-B14F-4D97-AF65-F5344CB8AC3E}">
        <p14:creationId xmlns:p14="http://schemas.microsoft.com/office/powerpoint/2010/main" val="428348594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870</Words>
  <Application>Microsoft Office PowerPoint</Application>
  <PresentationFormat>Widescreen</PresentationFormat>
  <Paragraphs>96</Paragraphs>
  <Slides>20</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Calibri</vt:lpstr>
      <vt:lpstr>Calibri Light</vt:lpstr>
      <vt:lpstr>Office Theme</vt:lpstr>
      <vt:lpstr>Heuristics</vt:lpstr>
      <vt:lpstr>For students with Programming background</vt:lpstr>
      <vt:lpstr>For students with Programming background</vt:lpstr>
      <vt:lpstr>Today’s Lab</vt:lpstr>
      <vt:lpstr>Genetic Algorithm – Intro</vt:lpstr>
      <vt:lpstr>Genetic Algorithm - Flow</vt:lpstr>
      <vt:lpstr>Genetic Algorithm – Flow Diagram</vt:lpstr>
      <vt:lpstr>Step 1: Initialization - generate chromosomes</vt:lpstr>
      <vt:lpstr>Initial Population </vt:lpstr>
      <vt:lpstr>Step 2: Selection using fitness funtion</vt:lpstr>
      <vt:lpstr>Selection</vt:lpstr>
      <vt:lpstr>Step 3: Crossover</vt:lpstr>
      <vt:lpstr>Crossover</vt:lpstr>
      <vt:lpstr>Step 4: Mutation</vt:lpstr>
      <vt:lpstr>Mutation</vt:lpstr>
      <vt:lpstr>Step 5: Termination</vt:lpstr>
      <vt:lpstr>Termination</vt:lpstr>
      <vt:lpstr>For Programming Novice</vt:lpstr>
      <vt:lpstr>Knapgenetic.py</vt:lpstr>
      <vt:lpstr>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2023-01-05T17:42:25Z</dcterms:created>
  <dcterms:modified xsi:type="dcterms:W3CDTF">2023-01-11T18:06:00Z</dcterms:modified>
</cp:coreProperties>
</file>